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57" r:id="rId4"/>
    <p:sldId id="258" r:id="rId5"/>
    <p:sldId id="262" r:id="rId6"/>
    <p:sldId id="259" r:id="rId7"/>
    <p:sldId id="267" r:id="rId8"/>
    <p:sldId id="266" r:id="rId9"/>
    <p:sldId id="263" r:id="rId10"/>
    <p:sldId id="264" r:id="rId11"/>
    <p:sldId id="265" r:id="rId12"/>
    <p:sldId id="269" r:id="rId13"/>
    <p:sldId id="268" r:id="rId14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5" d="100"/>
          <a:sy n="95" d="100"/>
        </p:scale>
        <p:origin x="-28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EDA7E5-854C-407B-B408-6E89EB1F1802}" type="datetimeFigureOut">
              <a:rPr lang="en-US"/>
              <a:pPr>
                <a:defRPr/>
              </a:pPr>
              <a:t>6/24/2011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1287DC-6401-473D-A7FD-C2E6C971DD5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5D0443-7BA8-4E00-877F-CF91C33A621E}" type="datetimeFigureOut">
              <a:rPr lang="en-US"/>
              <a:pPr>
                <a:defRPr/>
              </a:pPr>
              <a:t>6/24/2011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C473BA-5443-415A-BB77-795FAA0E4F3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102E3A-16C3-4DCB-834A-2AAA41E5B011}" type="datetimeFigureOut">
              <a:rPr lang="en-US"/>
              <a:pPr>
                <a:defRPr/>
              </a:pPr>
              <a:t>6/24/2011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598A18-B6D6-4D43-A657-692E11F4EFA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C005BA-F44B-414B-B9D7-90C5697CC337}" type="datetimeFigureOut">
              <a:rPr lang="en-US"/>
              <a:pPr>
                <a:defRPr/>
              </a:pPr>
              <a:t>6/24/2011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1D5F4B-F38C-4D63-A898-BF75FFA238E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F17E5B-633D-4DFD-83FB-C7B7C40674C9}" type="datetimeFigureOut">
              <a:rPr lang="en-US"/>
              <a:pPr>
                <a:defRPr/>
              </a:pPr>
              <a:t>6/24/2011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C562E5-B6A1-4413-9211-7CBCC39DFB1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982E91-99DD-4520-9FC7-60FBF085AB93}" type="datetimeFigureOut">
              <a:rPr lang="en-US"/>
              <a:pPr>
                <a:defRPr/>
              </a:pPr>
              <a:t>6/24/2011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0FC308-3AF8-4690-93BD-EDBDCD4F23D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7B7B02-1927-4F81-BC36-5EE55F9E1767}" type="datetimeFigureOut">
              <a:rPr lang="en-US"/>
              <a:pPr>
                <a:defRPr/>
              </a:pPr>
              <a:t>6/24/2011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F44F5F-6D8E-4515-B4AF-C40986BAE60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092460-0043-48C3-AFE5-8B1841653F10}" type="datetimeFigureOut">
              <a:rPr lang="en-US"/>
              <a:pPr>
                <a:defRPr/>
              </a:pPr>
              <a:t>6/24/2011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049DA8-B81F-4E1C-8499-624B3795DD1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1B76EE-7E1A-4DBE-B49E-1E2EA173EFAC}" type="datetimeFigureOut">
              <a:rPr lang="en-US"/>
              <a:pPr>
                <a:defRPr/>
              </a:pPr>
              <a:t>6/24/2011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FA5BAD-08E1-4C54-8912-FF5EBD17EE6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0F8A81-8155-43B9-90BC-E7C9F9AC27A2}" type="datetimeFigureOut">
              <a:rPr lang="en-US"/>
              <a:pPr>
                <a:defRPr/>
              </a:pPr>
              <a:t>6/24/2011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8C510E-FD99-4E58-9213-11DA2F059CA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205DBD-A493-429E-9DF1-2AE24F038949}" type="datetimeFigureOut">
              <a:rPr lang="en-US"/>
              <a:pPr>
                <a:defRPr/>
              </a:pPr>
              <a:t>6/24/2011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240F4A-88E2-4DEF-BA2D-9A721F728A5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57675111-47DA-44C5-87C3-D563C55784D0}" type="datetimeFigureOut">
              <a:rPr lang="en-US"/>
              <a:pPr>
                <a:defRPr/>
              </a:pPr>
              <a:t>6/24/2011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0D99BF4C-236E-42CA-AD0D-9BC75EE1E25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5" descr="CANHEITbannerNature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68538" y="5157788"/>
            <a:ext cx="4679950" cy="1700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1" name="TextBox 2"/>
          <p:cNvSpPr txBox="1">
            <a:spLocks noChangeArrowheads="1"/>
          </p:cNvSpPr>
          <p:nvPr/>
        </p:nvSpPr>
        <p:spPr bwMode="auto">
          <a:xfrm>
            <a:off x="971550" y="1341438"/>
            <a:ext cx="7258050" cy="2308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4800" dirty="0" smtClean="0">
                <a:latin typeface="Calibri" pitchFamily="34" charset="0"/>
              </a:rPr>
              <a:t>McMaster Lab Virtualization</a:t>
            </a:r>
          </a:p>
          <a:p>
            <a:pPr algn="ctr"/>
            <a:endParaRPr lang="en-US" sz="4800" dirty="0" smtClean="0">
              <a:latin typeface="Calibri" pitchFamily="34" charset="0"/>
            </a:endParaRPr>
          </a:p>
          <a:p>
            <a:pPr algn="ctr"/>
            <a:r>
              <a:rPr lang="en-US" sz="4800" dirty="0" smtClean="0">
                <a:latin typeface="Calibri" pitchFamily="34" charset="0"/>
              </a:rPr>
              <a:t>UTS and Ron Joyce Centre</a:t>
            </a:r>
            <a:endParaRPr lang="en-US" sz="4800" dirty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60000"/>
                <a:lumOff val="4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3" descr="CANHEITNature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451725" y="188913"/>
            <a:ext cx="1503363" cy="973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Continued Support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Semester turnover</a:t>
            </a:r>
          </a:p>
          <a:p>
            <a:r>
              <a:rPr lang="en-US" dirty="0" smtClean="0"/>
              <a:t>Adding new applications</a:t>
            </a:r>
          </a:p>
          <a:p>
            <a:r>
              <a:rPr lang="en-US" dirty="0" smtClean="0"/>
              <a:t>Updating existing applications</a:t>
            </a:r>
          </a:p>
          <a:p>
            <a:r>
              <a:rPr lang="en-US" dirty="0" smtClean="0"/>
              <a:t>Citrix Client installation</a:t>
            </a:r>
          </a:p>
          <a:p>
            <a:r>
              <a:rPr lang="en-US" dirty="0" smtClean="0"/>
              <a:t>Managing user accounts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60000"/>
                <a:lumOff val="4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3" descr="CANHEITNature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451725" y="188913"/>
            <a:ext cx="1503363" cy="973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Lessons Learned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304800" y="1371600"/>
            <a:ext cx="8229600" cy="4953000"/>
          </a:xfrm>
        </p:spPr>
        <p:txBody>
          <a:bodyPr/>
          <a:lstStyle/>
          <a:p>
            <a:r>
              <a:rPr lang="en-US" dirty="0" smtClean="0"/>
              <a:t>Add user account management to faculty as much as possible</a:t>
            </a:r>
          </a:p>
          <a:p>
            <a:r>
              <a:rPr lang="en-US" dirty="0" smtClean="0"/>
              <a:t>New Citrix Clients must be tested!!!</a:t>
            </a:r>
          </a:p>
          <a:p>
            <a:r>
              <a:rPr lang="en-US" dirty="0" smtClean="0"/>
              <a:t>Citrix support issues for MAC or Linux</a:t>
            </a:r>
          </a:p>
          <a:p>
            <a:r>
              <a:rPr lang="en-US" dirty="0" smtClean="0"/>
              <a:t>Different browsers behave differently </a:t>
            </a:r>
          </a:p>
          <a:p>
            <a:r>
              <a:rPr lang="en-US" dirty="0" smtClean="0"/>
              <a:t>Once initial setup is complete – very stable and few problems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Lessons Learned Continued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Application specific licensing</a:t>
            </a:r>
          </a:p>
          <a:p>
            <a:r>
              <a:rPr lang="en-US" dirty="0" smtClean="0"/>
              <a:t>Difficult to get applications tested</a:t>
            </a:r>
          </a:p>
          <a:p>
            <a:r>
              <a:rPr lang="en-US" dirty="0" smtClean="0"/>
              <a:t>We are not ARIS experts, need cooperation with faculty</a:t>
            </a:r>
          </a:p>
          <a:p>
            <a:r>
              <a:rPr lang="en-US" dirty="0" smtClean="0"/>
              <a:t>Some applications more difficult to virtualize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6477000" cy="1143000"/>
          </a:xfrm>
        </p:spPr>
        <p:txBody>
          <a:bodyPr/>
          <a:lstStyle/>
          <a:p>
            <a:r>
              <a:rPr lang="en-US" dirty="0" smtClean="0"/>
              <a:t>Mobile Access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2057400"/>
            <a:ext cx="5638800" cy="2514600"/>
          </a:xfrm>
        </p:spPr>
        <p:txBody>
          <a:bodyPr/>
          <a:lstStyle/>
          <a:p>
            <a:r>
              <a:rPr lang="en-US" dirty="0" smtClean="0"/>
              <a:t>Available with Citrix Receiver</a:t>
            </a:r>
          </a:p>
          <a:p>
            <a:pPr lvl="1"/>
            <a:r>
              <a:rPr lang="en-US" dirty="0" smtClean="0"/>
              <a:t>iPad, </a:t>
            </a:r>
            <a:r>
              <a:rPr lang="en-US" dirty="0" err="1" smtClean="0"/>
              <a:t>iPhone</a:t>
            </a:r>
            <a:r>
              <a:rPr lang="en-US" dirty="0" smtClean="0"/>
              <a:t>, iPod</a:t>
            </a:r>
          </a:p>
          <a:p>
            <a:pPr lvl="1"/>
            <a:r>
              <a:rPr lang="en-US" dirty="0" smtClean="0"/>
              <a:t>Blackberry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4" algn="ctr">
              <a:buNone/>
            </a:pPr>
            <a:r>
              <a:rPr lang="en-US" sz="3200" dirty="0" smtClean="0"/>
              <a:t>iPad Demo</a:t>
            </a:r>
            <a:endParaRPr lang="en-US" sz="3200" dirty="0"/>
          </a:p>
        </p:txBody>
      </p:sp>
      <p:pic>
        <p:nvPicPr>
          <p:cNvPr id="4" name="Picture 3" descr="CANHEITNature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451725" y="188913"/>
            <a:ext cx="1503363" cy="973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80" name="Picture 8" descr="http://www.mobirok.com/quiz/images/middle_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943600" y="1981200"/>
            <a:ext cx="2267761" cy="2286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60000"/>
                <a:lumOff val="4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3" descr="CANHEITNature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451725" y="188913"/>
            <a:ext cx="1503363" cy="973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7010400" cy="1143000"/>
          </a:xfrm>
        </p:spPr>
        <p:txBody>
          <a:bodyPr/>
          <a:lstStyle/>
          <a:p>
            <a:r>
              <a:rPr lang="en-US" dirty="0" smtClean="0"/>
              <a:t>New Campus, No Lab Space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 2010 the Michael </a:t>
            </a:r>
            <a:r>
              <a:rPr lang="en-US" dirty="0" err="1" smtClean="0"/>
              <a:t>DeGroote</a:t>
            </a:r>
            <a:r>
              <a:rPr lang="en-US" dirty="0" smtClean="0"/>
              <a:t> School of Business added a  new campus building in Burlington</a:t>
            </a:r>
          </a:p>
          <a:p>
            <a:r>
              <a:rPr lang="en-US" dirty="0" smtClean="0"/>
              <a:t>No student lab space was allocated </a:t>
            </a:r>
          </a:p>
          <a:p>
            <a:r>
              <a:rPr lang="en-US" dirty="0" smtClean="0"/>
              <a:t>Students needed to access their course required applications</a:t>
            </a:r>
          </a:p>
          <a:p>
            <a:r>
              <a:rPr lang="en-US" dirty="0" smtClean="0"/>
              <a:t>UTS was asked to </a:t>
            </a:r>
          </a:p>
          <a:p>
            <a:pPr>
              <a:buNone/>
            </a:pPr>
            <a:r>
              <a:rPr lang="en-US" dirty="0" smtClean="0"/>
              <a:t>help find a solution</a:t>
            </a:r>
          </a:p>
          <a:p>
            <a:endParaRPr lang="en-US" dirty="0"/>
          </a:p>
        </p:txBody>
      </p:sp>
      <p:pic>
        <p:nvPicPr>
          <p:cNvPr id="1026" name="Picture 2" descr="http://www.degroote.mcmaster.ca/images/common/RJCAtNight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495800" y="4572000"/>
            <a:ext cx="4235447" cy="17526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60000"/>
                <a:lumOff val="4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3" descr="CANHEITNature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451725" y="188913"/>
            <a:ext cx="1503363" cy="973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7086600" cy="1143000"/>
          </a:xfrm>
        </p:spPr>
        <p:txBody>
          <a:bodyPr/>
          <a:lstStyle/>
          <a:p>
            <a:r>
              <a:rPr lang="en-US" dirty="0" smtClean="0"/>
              <a:t>UTS Expands Citrix Farm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Decision to leverage existing infrastructure</a:t>
            </a:r>
          </a:p>
          <a:p>
            <a:endParaRPr lang="en-US" dirty="0" smtClean="0"/>
          </a:p>
          <a:p>
            <a:r>
              <a:rPr lang="en-US" dirty="0" smtClean="0"/>
              <a:t>UTS managed a Citrix </a:t>
            </a:r>
            <a:r>
              <a:rPr lang="en-US" dirty="0" err="1" smtClean="0"/>
              <a:t>XenApp</a:t>
            </a:r>
            <a:r>
              <a:rPr lang="en-US" dirty="0" smtClean="0"/>
              <a:t> 4.5 Farm provisioning financial applications for Budgeting and Human Resources.</a:t>
            </a:r>
          </a:p>
          <a:p>
            <a:pPr>
              <a:buNone/>
            </a:pPr>
            <a:r>
              <a:rPr lang="en-US" dirty="0" smtClean="0"/>
              <a:t> </a:t>
            </a:r>
          </a:p>
          <a:p>
            <a:r>
              <a:rPr lang="en-US" dirty="0" smtClean="0"/>
              <a:t>Added 2 </a:t>
            </a:r>
            <a:r>
              <a:rPr lang="en-US" dirty="0" err="1" smtClean="0"/>
              <a:t>XenApp</a:t>
            </a:r>
            <a:r>
              <a:rPr lang="en-US" dirty="0" smtClean="0"/>
              <a:t> servers and new licenses extending the farm for RJC Students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60000"/>
                <a:lumOff val="4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3" descr="CANHEITNature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451725" y="188913"/>
            <a:ext cx="1503363" cy="973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" name="Title 14"/>
          <p:cNvSpPr>
            <a:spLocks noGrp="1"/>
          </p:cNvSpPr>
          <p:nvPr>
            <p:ph type="title"/>
          </p:nvPr>
        </p:nvSpPr>
        <p:spPr>
          <a:xfrm>
            <a:off x="457200" y="274638"/>
            <a:ext cx="7086600" cy="1143000"/>
          </a:xfrm>
        </p:spPr>
        <p:txBody>
          <a:bodyPr/>
          <a:lstStyle/>
          <a:p>
            <a:r>
              <a:rPr lang="en-US" sz="4000" dirty="0" smtClean="0"/>
              <a:t>Existing McMaster Citrix Farm</a:t>
            </a:r>
            <a:endParaRPr lang="en-US" sz="4000" dirty="0"/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81000" y="1569980"/>
            <a:ext cx="8305800" cy="50117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60000"/>
                <a:lumOff val="4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3" descr="CANHEITNature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451725" y="188913"/>
            <a:ext cx="1503363" cy="973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" name="Title 14"/>
          <p:cNvSpPr>
            <a:spLocks noGrp="1"/>
          </p:cNvSpPr>
          <p:nvPr>
            <p:ph type="title"/>
          </p:nvPr>
        </p:nvSpPr>
        <p:spPr>
          <a:xfrm>
            <a:off x="457200" y="274638"/>
            <a:ext cx="7086600" cy="1143000"/>
          </a:xfrm>
        </p:spPr>
        <p:txBody>
          <a:bodyPr/>
          <a:lstStyle/>
          <a:p>
            <a:r>
              <a:rPr lang="en-US" sz="4000" dirty="0" smtClean="0"/>
              <a:t>Expanded McMaster Citrix Farm</a:t>
            </a:r>
            <a:endParaRPr lang="en-US" sz="4000" dirty="0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2413" y="1371600"/>
            <a:ext cx="8251987" cy="4979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60000"/>
                <a:lumOff val="4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3" descr="CANHEITNature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451725" y="188913"/>
            <a:ext cx="1503363" cy="973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7086600" cy="1143000"/>
          </a:xfrm>
        </p:spPr>
        <p:txBody>
          <a:bodyPr/>
          <a:lstStyle/>
          <a:p>
            <a:r>
              <a:rPr lang="en-US" sz="4000" dirty="0" smtClean="0"/>
              <a:t>Typical Lab Desktop Installation</a:t>
            </a:r>
            <a:endParaRPr lang="en-US" sz="4000" dirty="0"/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81000" y="3733800"/>
            <a:ext cx="8153400" cy="2590800"/>
          </a:xfrm>
        </p:spPr>
        <p:txBody>
          <a:bodyPr/>
          <a:lstStyle/>
          <a:p>
            <a:r>
              <a:rPr lang="en-US" dirty="0" smtClean="0"/>
              <a:t>Use some type of imaging software to install each PC with identical software</a:t>
            </a:r>
          </a:p>
          <a:p>
            <a:r>
              <a:rPr lang="en-US" dirty="0" smtClean="0"/>
              <a:t>Problems arise with software compatibility, dependencies and multiple versions.</a:t>
            </a:r>
          </a:p>
          <a:p>
            <a:r>
              <a:rPr lang="en-US" dirty="0" smtClean="0"/>
              <a:t>** Riley to edit…</a:t>
            </a: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52600" y="1524000"/>
            <a:ext cx="5610225" cy="195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60000"/>
                <a:lumOff val="4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3" descr="CANHEITNature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451725" y="188913"/>
            <a:ext cx="1503363" cy="973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7086600" cy="1143000"/>
          </a:xfrm>
        </p:spPr>
        <p:txBody>
          <a:bodyPr/>
          <a:lstStyle/>
          <a:p>
            <a:r>
              <a:rPr lang="en-US" dirty="0" smtClean="0"/>
              <a:t>Citrix Published Application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5638800" y="1371600"/>
            <a:ext cx="3276600" cy="4495800"/>
          </a:xfrm>
        </p:spPr>
        <p:txBody>
          <a:bodyPr/>
          <a:lstStyle/>
          <a:p>
            <a:r>
              <a:rPr lang="en-US" dirty="0" smtClean="0"/>
              <a:t>Applications are installed on the Citrix </a:t>
            </a:r>
            <a:r>
              <a:rPr lang="en-US" dirty="0" err="1" smtClean="0"/>
              <a:t>XenApp</a:t>
            </a:r>
            <a:r>
              <a:rPr lang="en-US" dirty="0" smtClean="0"/>
              <a:t> servers and then accessed using the client browser.</a:t>
            </a:r>
          </a:p>
          <a:p>
            <a:r>
              <a:rPr lang="en-US" dirty="0" smtClean="0"/>
              <a:t>Allows for remote access.</a:t>
            </a:r>
          </a:p>
        </p:txBody>
      </p:sp>
      <p:sp>
        <p:nvSpPr>
          <p:cNvPr id="15" name="Content Placeholder 10"/>
          <p:cNvSpPr>
            <a:spLocks noGrp="1"/>
          </p:cNvSpPr>
          <p:nvPr>
            <p:ph sz="half" idx="2"/>
          </p:nvPr>
        </p:nvSpPr>
        <p:spPr>
          <a:xfrm>
            <a:off x="152400" y="4800600"/>
            <a:ext cx="5562600" cy="1676400"/>
          </a:xfrm>
        </p:spPr>
        <p:txBody>
          <a:bodyPr/>
          <a:lstStyle/>
          <a:p>
            <a:r>
              <a:rPr lang="en-US" dirty="0" smtClean="0"/>
              <a:t>Still have problems with software compatibility, dependencies and multiple versions.</a:t>
            </a:r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4800" y="1447800"/>
            <a:ext cx="5210175" cy="3209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52400"/>
            <a:ext cx="7162800" cy="1143000"/>
          </a:xfrm>
        </p:spPr>
        <p:txBody>
          <a:bodyPr/>
          <a:lstStyle/>
          <a:p>
            <a:r>
              <a:rPr lang="en-US" sz="4000" dirty="0" smtClean="0"/>
              <a:t>Streaming Application Installation</a:t>
            </a:r>
          </a:p>
        </p:txBody>
      </p:sp>
      <p:pic>
        <p:nvPicPr>
          <p:cNvPr id="8" name="Picture 3" descr="CANHEITNature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451725" y="188913"/>
            <a:ext cx="1503363" cy="973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Content Placeholder 10"/>
          <p:cNvSpPr>
            <a:spLocks noGrp="1"/>
          </p:cNvSpPr>
          <p:nvPr>
            <p:ph sz="half" idx="4294967295"/>
          </p:nvPr>
        </p:nvSpPr>
        <p:spPr>
          <a:xfrm>
            <a:off x="228600" y="4800600"/>
            <a:ext cx="8610600" cy="1676400"/>
          </a:xfrm>
          <a:prstGeom prst="rect">
            <a:avLst/>
          </a:prstGeom>
        </p:spPr>
        <p:txBody>
          <a:bodyPr/>
          <a:lstStyle/>
          <a:p>
            <a:r>
              <a:rPr lang="en-US" sz="2800" dirty="0" smtClean="0"/>
              <a:t>Applications are packaged and stored on a file server and streamed to the </a:t>
            </a:r>
            <a:r>
              <a:rPr lang="en-US" sz="2800" dirty="0" err="1" smtClean="0"/>
              <a:t>XenApp</a:t>
            </a:r>
            <a:r>
              <a:rPr lang="en-US" sz="2800" dirty="0" smtClean="0"/>
              <a:t> server eliminating problems with software compatibility, dependencies and multiple versions.</a:t>
            </a: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2000" y="1447800"/>
            <a:ext cx="7324725" cy="3209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60000"/>
                <a:lumOff val="4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3" descr="CANHEITNature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451725" y="188913"/>
            <a:ext cx="1503363" cy="973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Performance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Usage Patterns for concurrent use</a:t>
            </a:r>
          </a:p>
          <a:p>
            <a:r>
              <a:rPr lang="en-US" dirty="0" smtClean="0"/>
              <a:t>Split between evening and day students</a:t>
            </a:r>
          </a:p>
          <a:p>
            <a:r>
              <a:rPr lang="en-US" dirty="0" smtClean="0"/>
              <a:t>Labs with 50 students all logging in at once</a:t>
            </a:r>
          </a:p>
          <a:p>
            <a:r>
              <a:rPr lang="en-US" dirty="0" smtClean="0"/>
              <a:t>Required to use Windows 2003 32 bit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anheit 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canheit template</Template>
  <TotalTime>625</TotalTime>
  <Words>322</Words>
  <Application>Microsoft Office PowerPoint</Application>
  <PresentationFormat>On-screen Show (4:3)</PresentationFormat>
  <Paragraphs>58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canheit template</vt:lpstr>
      <vt:lpstr>Slide 1</vt:lpstr>
      <vt:lpstr>New Campus, No Lab Space</vt:lpstr>
      <vt:lpstr>UTS Expands Citrix Farm</vt:lpstr>
      <vt:lpstr>Existing McMaster Citrix Farm</vt:lpstr>
      <vt:lpstr>Expanded McMaster Citrix Farm</vt:lpstr>
      <vt:lpstr>Typical Lab Desktop Installation</vt:lpstr>
      <vt:lpstr>Citrix Published Application</vt:lpstr>
      <vt:lpstr>Streaming Application Installation</vt:lpstr>
      <vt:lpstr>Performance</vt:lpstr>
      <vt:lpstr>Continued Support</vt:lpstr>
      <vt:lpstr>Lessons Learned</vt:lpstr>
      <vt:lpstr>Lessons Learned Continued</vt:lpstr>
      <vt:lpstr>Mobile Access</vt:lpstr>
    </vt:vector>
  </TitlesOfParts>
  <Company>mcmaster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mcmaster</dc:creator>
  <cp:lastModifiedBy>mcmaster</cp:lastModifiedBy>
  <cp:revision>51</cp:revision>
  <dcterms:created xsi:type="dcterms:W3CDTF">2011-05-09T18:54:54Z</dcterms:created>
  <dcterms:modified xsi:type="dcterms:W3CDTF">2011-06-24T13:51:37Z</dcterms:modified>
</cp:coreProperties>
</file>